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510" r:id="rId5"/>
    <p:sldId id="530" r:id="rId6"/>
    <p:sldId id="260" r:id="rId7"/>
    <p:sldId id="257" r:id="rId8"/>
    <p:sldId id="262" r:id="rId9"/>
    <p:sldId id="268" r:id="rId10"/>
    <p:sldId id="270" r:id="rId11"/>
    <p:sldId id="258" r:id="rId12"/>
    <p:sldId id="529" r:id="rId13"/>
    <p:sldId id="50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937D12-8A5E-4226-9511-B67DF623FD88}" v="3" dt="2025-08-15T14:41:07.8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6327"/>
  </p:normalViewPr>
  <p:slideViewPr>
    <p:cSldViewPr snapToGrid="0" snapToObjects="1">
      <p:cViewPr varScale="1">
        <p:scale>
          <a:sx n="83" d="100"/>
          <a:sy n="83" d="100"/>
        </p:scale>
        <p:origin x="45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56E52-931D-44F6-B7E3-D59B6352A01B}" type="datetimeFigureOut">
              <a:rPr lang="en-GB" smtClean="0"/>
              <a:t>15/08/2025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EC446B-DA65-4D7F-8E37-E22D3E7EB2F8}" type="slidenum">
              <a:rPr lang="en-GB" smtClean="0"/>
              <a:t>‹#›</a:t>
            </a:fld>
            <a:endParaRPr lang="en-GB"/>
          </a:p>
        </p:txBody>
      </p:sp>
    </p:spTree>
    <p:extLst>
      <p:ext uri="{BB962C8B-B14F-4D97-AF65-F5344CB8AC3E}">
        <p14:creationId xmlns:p14="http://schemas.microsoft.com/office/powerpoint/2010/main" val="751867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The Lord said, ‘I have surely seen the affliction of My people who are in Egypt, and have given heed to their cry because of their taskmasters, for I am aware of their sufferings. So I have come down to deliver them from the power of the Egyptians...’ Exodus 3:7-8a (NASB)</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3</a:t>
            </a:fld>
            <a:endParaRPr lang="en-GB" sz="14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After forty years as a shepherd, ‘... Moses was pasturing the flock of Jethro his father-in-law, the priest of Midian; and he led the flock to the west side of the wilderness and came to Horeb, the mountain of God.’ Exodus 3:1 (NASB)</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4</a:t>
            </a:fld>
            <a:endParaRPr lang="en-GB" sz="14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God told Moses: ‘But I know that the king of Egypt will not permit you to go, except under compulsion. So I will stretch out My hand and strike Egypt with all My miracles which I shall do in the midst of it; and after that he will let you go.’ Exodus 3:19-20 (NASB)</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5</a:t>
            </a:fld>
            <a:endParaRPr lang="en-GB" sz="14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Then the Lord said to Moses and Aaron in the land of Egypt, ‘This month shall be the beginning of months for you; it is to be the first month of the year to you.’ Exodus 12:1-2 (NASB). God gave directions to His people through Moses and Aaron so that this last plague would pass over and not harm them. Exodus 12:1-28 (NASB)</a:t>
            </a:r>
            <a:endParaRPr lang="en-GB" sz="1400" b="0" strike="noStrike" spc="-1">
              <a:solidFill>
                <a:srgbClr val="000000"/>
              </a:solidFill>
              <a:latin typeface="Arial"/>
            </a:endParaRP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6</a:t>
            </a:fld>
            <a:endParaRPr lang="en-GB" sz="14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en-GB" sz="4400" b="0" strike="noStrike" spc="-1">
                <a:solidFill>
                  <a:srgbClr val="000000"/>
                </a:solidFill>
                <a:latin typeface="Arial"/>
              </a:rPr>
              <a:t>Click to move the slide</a:t>
            </a:r>
          </a:p>
        </p:txBody>
      </p:sp>
      <p:sp>
        <p:nvSpPr>
          <p:cNvPr id="4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0">
              <a:buNone/>
            </a:pPr>
            <a:r>
              <a:rPr lang="en-US"/>
              <a:t>‘And when your children say to you, “What does this rite mean to you?” you shall say, “It is a Passover sacrifice to the Lord who passed over the houses of the sons of Israel in Egypt when He smote the Egyptians, but spared our homes.”’</a:t>
            </a:r>
          </a:p>
          <a:p>
            <a:pPr marL="216000" indent="0">
              <a:buNone/>
            </a:pPr>
            <a:r>
              <a:rPr lang="en-US"/>
              <a:t> And the people bowed low and worshiped. Exodus 12:26-27 (NASB)</a:t>
            </a:r>
          </a:p>
        </p:txBody>
      </p:sp>
      <p:sp>
        <p:nvSpPr>
          <p:cNvPr id="43" name="PlaceHolder 3"/>
          <p:cNvSpPr>
            <a:spLocks noGrp="1"/>
          </p:cNvSpPr>
          <p:nvPr>
            <p:ph type="sldNum" idx="4"/>
          </p:nvPr>
        </p:nvSpPr>
        <p:spPr>
          <a:xfrm>
            <a:off x="4278960" y="10157400"/>
            <a:ext cx="3280680" cy="534240"/>
          </a:xfrm>
          <a:prstGeom prst="rect">
            <a:avLst/>
          </a:prstGeom>
          <a:noFill/>
          <a:ln w="0">
            <a:noFill/>
          </a:ln>
        </p:spPr>
        <p:txBody>
          <a:bodyPr lIns="0" tIns="0" rIns="0" bIns="0" anchor="b">
            <a:noAutofit/>
          </a:bodyPr>
          <a:lstStyle>
            <a:lvl1pPr indent="0" algn="r">
              <a:buNone/>
              <a:defRPr lang="en-GB" sz="1400" b="0" strike="noStrike" spc="-1">
                <a:solidFill>
                  <a:srgbClr val="000000"/>
                </a:solidFill>
                <a:latin typeface="Times New Roman"/>
              </a:defRPr>
            </a:lvl1pPr>
          </a:lstStyle>
          <a:p>
            <a:pPr indent="0" algn="r">
              <a:buNone/>
            </a:pPr>
            <a:fld id="{2C9402AC-41F3-4094-9F49-0BE3ECAC73E3}" type="slidenum">
              <a:rPr lang="en-GB" sz="1400" b="0" strike="noStrike" spc="-1">
                <a:solidFill>
                  <a:srgbClr val="000000"/>
                </a:solidFill>
                <a:latin typeface="Times New Roman"/>
              </a:rPr>
              <a:t>7</a:t>
            </a:fld>
            <a:endParaRPr lang="en-GB" sz="14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AF0F3-55C7-1D4D-B65F-9F4021B119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A89B71-9F6A-5D48-AC8B-912B68927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9D5FD9-E4BC-B14B-B7EF-74E7D7895FF9}"/>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5" name="Footer Placeholder 4">
            <a:extLst>
              <a:ext uri="{FF2B5EF4-FFF2-40B4-BE49-F238E27FC236}">
                <a16:creationId xmlns:a16="http://schemas.microsoft.com/office/drawing/2014/main" id="{9F53A895-5901-F446-A20E-C729456628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8A5B6-A433-374D-8066-D252C573840F}"/>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873783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97135-5DBE-B249-B805-EB8904249E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08833D-3F15-F741-ACA7-DA51F07B5F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7447C9-5AA9-BD4B-B13E-DDB1982B5C43}"/>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5" name="Footer Placeholder 4">
            <a:extLst>
              <a:ext uri="{FF2B5EF4-FFF2-40B4-BE49-F238E27FC236}">
                <a16:creationId xmlns:a16="http://schemas.microsoft.com/office/drawing/2014/main" id="{50F665D7-707D-8747-98DE-B538E5A02E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B8FE57-D60A-B546-9ADF-07D29EFE628D}"/>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99896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E22C06-E577-764F-A534-CF94B048C0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B215A5-5F51-774B-AD2C-3E9E07E015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5CA571-4AC0-6F40-843A-ACF4B714C443}"/>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5" name="Footer Placeholder 4">
            <a:extLst>
              <a:ext uri="{FF2B5EF4-FFF2-40B4-BE49-F238E27FC236}">
                <a16:creationId xmlns:a16="http://schemas.microsoft.com/office/drawing/2014/main" id="{0D0EF1FC-130B-2242-904C-981D369F5F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B2FD7-3B72-7D48-8EA8-62E6A1C9C925}"/>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3001879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34B11-2D0E-FC4C-A20E-59FC09EC67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34C99F-D311-9647-BE57-0BAA5F15A3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D939C0-CC3A-8C4D-AA6E-0121985A61DA}"/>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5" name="Footer Placeholder 4">
            <a:extLst>
              <a:ext uri="{FF2B5EF4-FFF2-40B4-BE49-F238E27FC236}">
                <a16:creationId xmlns:a16="http://schemas.microsoft.com/office/drawing/2014/main" id="{5466EFE1-E1DD-A548-8FFB-99B3ABD83F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AE494-3A7D-A644-BBB8-1AE532B8A1A7}"/>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627162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D2BD1-35B0-CC44-8303-CFA866767B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59C7CC-B025-DB4E-9E7E-AB925A196C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5DA28D-7D7B-D74C-9C0B-1E5796579A9F}"/>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5" name="Footer Placeholder 4">
            <a:extLst>
              <a:ext uri="{FF2B5EF4-FFF2-40B4-BE49-F238E27FC236}">
                <a16:creationId xmlns:a16="http://schemas.microsoft.com/office/drawing/2014/main" id="{33B2F2AD-BC0B-4C44-9B7C-C120730FBA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0D0E90-E37D-DC47-A6AF-80515CFA3537}"/>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1821623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C5CAC-44AE-3C4C-BC14-6AB071C4AA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888E15-06BE-4A44-BD3B-51B5F1A5CD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4D0B08-032C-014E-9F41-5A9BB3D2CD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193FC5-754C-0D42-B6AB-CEEC4ED30CAC}"/>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6" name="Footer Placeholder 5">
            <a:extLst>
              <a:ext uri="{FF2B5EF4-FFF2-40B4-BE49-F238E27FC236}">
                <a16:creationId xmlns:a16="http://schemas.microsoft.com/office/drawing/2014/main" id="{1665FAE8-935C-E141-8FDD-BF0D054E5B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C78933-ABC9-DE4D-A306-0050D5BF97A8}"/>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3082724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187F0-FC1E-284E-AE52-A7AA3B4F75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4DE68F-8134-7743-9766-8CF670A557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DF18418-8EC6-3E45-87F1-FF7C932910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64CA54-1F64-4145-92EA-8FC97D35BF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95967D-8728-FF40-BF0C-6F7E426F52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DEEA28-694A-3F40-8386-DC29E35E4F8C}"/>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8" name="Footer Placeholder 7">
            <a:extLst>
              <a:ext uri="{FF2B5EF4-FFF2-40B4-BE49-F238E27FC236}">
                <a16:creationId xmlns:a16="http://schemas.microsoft.com/office/drawing/2014/main" id="{D65ACFDB-C5C8-9E45-9DA2-BCF559E109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B3BBBE-117B-D74A-8E91-6BE19885C681}"/>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2352807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88697-E946-E546-A9C0-0EA9F2D57B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E8BD15C-17A1-DC4E-8367-7C57AF401732}"/>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4" name="Footer Placeholder 3">
            <a:extLst>
              <a:ext uri="{FF2B5EF4-FFF2-40B4-BE49-F238E27FC236}">
                <a16:creationId xmlns:a16="http://schemas.microsoft.com/office/drawing/2014/main" id="{BFE4683E-C86D-204C-8393-83F0D12A9B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FF0048-8C85-314A-A73D-AF0CE95572A1}"/>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929752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8808EE-6CFF-3145-A57F-A0FCF824DF6E}"/>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3" name="Footer Placeholder 2">
            <a:extLst>
              <a:ext uri="{FF2B5EF4-FFF2-40B4-BE49-F238E27FC236}">
                <a16:creationId xmlns:a16="http://schemas.microsoft.com/office/drawing/2014/main" id="{E82294FA-4C2E-B046-9E78-03531BDAB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ECC212-5842-464A-965C-D9E8D5B8B1AB}"/>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4260619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D88FB-EC7F-FD48-A30D-5BB44A77EB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9F69A3-0120-D54C-B0C5-DA526C06AA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AD41E5-ECF1-6841-AFD9-FA7ABEBB1A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3263F1-F0D7-1840-8A9C-CC8D4355F459}"/>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6" name="Footer Placeholder 5">
            <a:extLst>
              <a:ext uri="{FF2B5EF4-FFF2-40B4-BE49-F238E27FC236}">
                <a16:creationId xmlns:a16="http://schemas.microsoft.com/office/drawing/2014/main" id="{ECC88B1F-707E-0849-A742-4D1D6564C7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3A0377-FA1E-9F45-8BFD-2BD1C0A6FED3}"/>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427941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C3CD5-E234-D345-8BFD-DA0FA2FCB6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C61B95-8801-9848-A82A-47997AB5AC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C24F9E6-4CD5-E744-96EC-126805B13E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57031D-0234-5C4A-8986-609DFD3BC894}"/>
              </a:ext>
            </a:extLst>
          </p:cNvPr>
          <p:cNvSpPr>
            <a:spLocks noGrp="1"/>
          </p:cNvSpPr>
          <p:nvPr>
            <p:ph type="dt" sz="half" idx="10"/>
          </p:nvPr>
        </p:nvSpPr>
        <p:spPr/>
        <p:txBody>
          <a:bodyPr/>
          <a:lstStyle/>
          <a:p>
            <a:fld id="{1918FF51-AD92-9A41-972C-B9E184C75B97}" type="datetimeFigureOut">
              <a:rPr lang="en-US" smtClean="0"/>
              <a:t>8/15/2025</a:t>
            </a:fld>
            <a:endParaRPr lang="en-US"/>
          </a:p>
        </p:txBody>
      </p:sp>
      <p:sp>
        <p:nvSpPr>
          <p:cNvPr id="6" name="Footer Placeholder 5">
            <a:extLst>
              <a:ext uri="{FF2B5EF4-FFF2-40B4-BE49-F238E27FC236}">
                <a16:creationId xmlns:a16="http://schemas.microsoft.com/office/drawing/2014/main" id="{EEAB8CF4-9CCE-3246-AB83-09F383CF4D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D5F058-0DAC-EC43-A4E0-502797A5DA4E}"/>
              </a:ext>
            </a:extLst>
          </p:cNvPr>
          <p:cNvSpPr>
            <a:spLocks noGrp="1"/>
          </p:cNvSpPr>
          <p:nvPr>
            <p:ph type="sldNum" sz="quarter" idx="12"/>
          </p:nvPr>
        </p:nvSpPr>
        <p:spPr/>
        <p:txBody>
          <a:bodyPr/>
          <a:lstStyle/>
          <a:p>
            <a:fld id="{3F702166-096A-6147-A555-1EA37B3E826B}" type="slidenum">
              <a:rPr lang="en-US" smtClean="0"/>
              <a:t>‹#›</a:t>
            </a:fld>
            <a:endParaRPr lang="en-US"/>
          </a:p>
        </p:txBody>
      </p:sp>
    </p:spTree>
    <p:extLst>
      <p:ext uri="{BB962C8B-B14F-4D97-AF65-F5344CB8AC3E}">
        <p14:creationId xmlns:p14="http://schemas.microsoft.com/office/powerpoint/2010/main" val="379037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960004-A33D-AB4A-A6DD-DFFC35527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D331C5-9537-6540-868D-845B28793C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7F71C2-2F73-3B45-87DD-D85A7D8322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18FF51-AD92-9A41-972C-B9E184C75B97}" type="datetimeFigureOut">
              <a:rPr lang="en-US" smtClean="0"/>
              <a:t>8/15/2025</a:t>
            </a:fld>
            <a:endParaRPr lang="en-US"/>
          </a:p>
        </p:txBody>
      </p:sp>
      <p:sp>
        <p:nvSpPr>
          <p:cNvPr id="5" name="Footer Placeholder 4">
            <a:extLst>
              <a:ext uri="{FF2B5EF4-FFF2-40B4-BE49-F238E27FC236}">
                <a16:creationId xmlns:a16="http://schemas.microsoft.com/office/drawing/2014/main" id="{77C7B671-3397-A641-9452-AC71007C1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1039DC-791F-A744-ABDF-8F74762492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02166-096A-6147-A555-1EA37B3E826B}" type="slidenum">
              <a:rPr lang="en-US" smtClean="0"/>
              <a:t>‹#›</a:t>
            </a:fld>
            <a:endParaRPr lang="en-US"/>
          </a:p>
        </p:txBody>
      </p:sp>
    </p:spTree>
    <p:extLst>
      <p:ext uri="{BB962C8B-B14F-4D97-AF65-F5344CB8AC3E}">
        <p14:creationId xmlns:p14="http://schemas.microsoft.com/office/powerpoint/2010/main" val="575316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Fq82871XFBY"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STchQkVchlg"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F105F03-9BA4-AA24-C2C4-8FDC0F079E8F}"/>
              </a:ext>
            </a:extLst>
          </p:cNvPr>
          <p:cNvSpPr txBox="1"/>
          <p:nvPr/>
        </p:nvSpPr>
        <p:spPr>
          <a:xfrm>
            <a:off x="3764281" y="5628082"/>
            <a:ext cx="6098344" cy="646331"/>
          </a:xfrm>
          <a:prstGeom prst="rect">
            <a:avLst/>
          </a:prstGeom>
          <a:noFill/>
        </p:spPr>
        <p:txBody>
          <a:bodyPr wrap="square">
            <a:spAutoFit/>
          </a:bodyPr>
          <a:lstStyle/>
          <a:p>
            <a:r>
              <a:rPr lang="en-US" dirty="0">
                <a:hlinkClick r:id="rId2"/>
              </a:rPr>
              <a:t>When Jesus was a Refugee</a:t>
            </a:r>
            <a:endParaRPr lang="en-GB" dirty="0"/>
          </a:p>
          <a:p>
            <a:endParaRPr lang="en-GB" dirty="0"/>
          </a:p>
        </p:txBody>
      </p:sp>
      <p:pic>
        <p:nvPicPr>
          <p:cNvPr id="4" name="Picture 3">
            <a:extLst>
              <a:ext uri="{FF2B5EF4-FFF2-40B4-BE49-F238E27FC236}">
                <a16:creationId xmlns:a16="http://schemas.microsoft.com/office/drawing/2014/main" id="{2A51E671-000F-8741-08E1-A1EA0DC4DB90}"/>
              </a:ext>
            </a:extLst>
          </p:cNvPr>
          <p:cNvPicPr>
            <a:picLocks noChangeAspect="1"/>
          </p:cNvPicPr>
          <p:nvPr/>
        </p:nvPicPr>
        <p:blipFill>
          <a:blip r:embed="rId3"/>
          <a:stretch>
            <a:fillRect/>
          </a:stretch>
        </p:blipFill>
        <p:spPr>
          <a:xfrm>
            <a:off x="3764281" y="537867"/>
            <a:ext cx="5172797" cy="4639322"/>
          </a:xfrm>
          <a:prstGeom prst="rect">
            <a:avLst/>
          </a:prstGeom>
        </p:spPr>
      </p:pic>
    </p:spTree>
    <p:extLst>
      <p:ext uri="{BB962C8B-B14F-4D97-AF65-F5344CB8AC3E}">
        <p14:creationId xmlns:p14="http://schemas.microsoft.com/office/powerpoint/2010/main" val="2495230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a:extLst>
              <a:ext uri="{FF2B5EF4-FFF2-40B4-BE49-F238E27FC236}">
                <a16:creationId xmlns:a16="http://schemas.microsoft.com/office/drawing/2014/main" id="{75D1A70D-9FE5-296B-EC09-04107F3B0CF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DE6A643A-46AC-477A-A1E9-A90E15DD293A}" type="slidenum">
              <a:rPr lang="en-GB" altLang="en-US" sz="3600">
                <a:solidFill>
                  <a:schemeClr val="bg1"/>
                </a:solidFill>
              </a:rPr>
              <a:pPr>
                <a:spcBef>
                  <a:spcPct val="0"/>
                </a:spcBef>
                <a:buFontTx/>
                <a:buNone/>
              </a:pPr>
              <a:t>10</a:t>
            </a:fld>
            <a:endParaRPr lang="en-GB" altLang="en-US" sz="3600">
              <a:solidFill>
                <a:schemeClr val="bg1"/>
              </a:solidFill>
            </a:endParaRPr>
          </a:p>
        </p:txBody>
      </p:sp>
      <p:sp>
        <p:nvSpPr>
          <p:cNvPr id="4" name="TextBox 3">
            <a:extLst>
              <a:ext uri="{FF2B5EF4-FFF2-40B4-BE49-F238E27FC236}">
                <a16:creationId xmlns:a16="http://schemas.microsoft.com/office/drawing/2014/main" id="{F4761E3F-E114-9372-E9AD-3C573FCB3185}"/>
              </a:ext>
            </a:extLst>
          </p:cNvPr>
          <p:cNvSpPr txBox="1"/>
          <p:nvPr/>
        </p:nvSpPr>
        <p:spPr>
          <a:xfrm>
            <a:off x="3049172" y="1064624"/>
            <a:ext cx="6098344" cy="5262979"/>
          </a:xfrm>
          <a:prstGeom prst="rect">
            <a:avLst/>
          </a:prstGeom>
          <a:noFill/>
        </p:spPr>
        <p:txBody>
          <a:bodyPr wrap="square">
            <a:spAutoFit/>
          </a:bodyPr>
          <a:lstStyle/>
          <a:p>
            <a:pPr algn="l">
              <a:buNone/>
            </a:pPr>
            <a:r>
              <a:rPr lang="en-GB" sz="2800" b="0" i="0" dirty="0">
                <a:solidFill>
                  <a:srgbClr val="212544"/>
                </a:solidFill>
                <a:effectLst/>
                <a:latin typeface="__Montserrat_4bc053"/>
              </a:rPr>
              <a:t>Jesus, friend and brother,</a:t>
            </a:r>
          </a:p>
          <a:p>
            <a:pPr algn="l">
              <a:buNone/>
            </a:pPr>
            <a:r>
              <a:rPr lang="en-GB" sz="2800" b="0" i="0" dirty="0">
                <a:solidFill>
                  <a:srgbClr val="212544"/>
                </a:solidFill>
                <a:effectLst/>
                <a:latin typeface="__Montserrat_4bc053"/>
              </a:rPr>
              <a:t>You know how it feels to leave your home and family,</a:t>
            </a:r>
          </a:p>
          <a:p>
            <a:pPr algn="l">
              <a:buNone/>
            </a:pPr>
            <a:r>
              <a:rPr lang="en-GB" sz="2800" b="0" i="0" dirty="0">
                <a:solidFill>
                  <a:srgbClr val="212544"/>
                </a:solidFill>
                <a:effectLst/>
                <a:latin typeface="__Montserrat_4bc053"/>
              </a:rPr>
              <a:t>To carry nothing with you, to travel as a stranger.</a:t>
            </a:r>
          </a:p>
          <a:p>
            <a:pPr algn="l">
              <a:buNone/>
            </a:pPr>
            <a:r>
              <a:rPr lang="en-GB" sz="2800" b="0" i="0" dirty="0">
                <a:solidFill>
                  <a:srgbClr val="212544"/>
                </a:solidFill>
                <a:effectLst/>
                <a:latin typeface="__Montserrat_4bc053"/>
              </a:rPr>
              <a:t>Help all refugees far from home, driven out by war and hunger.</a:t>
            </a:r>
          </a:p>
          <a:p>
            <a:pPr algn="l">
              <a:buNone/>
            </a:pPr>
            <a:r>
              <a:rPr lang="en-GB" sz="2800" b="0" i="0" dirty="0">
                <a:solidFill>
                  <a:srgbClr val="212544"/>
                </a:solidFill>
                <a:effectLst/>
                <a:latin typeface="__Montserrat_4bc053"/>
              </a:rPr>
              <a:t>Lead them safely on.</a:t>
            </a:r>
          </a:p>
          <a:p>
            <a:pPr algn="l">
              <a:buNone/>
            </a:pPr>
            <a:r>
              <a:rPr lang="en-GB" sz="2800" b="0" i="0" dirty="0">
                <a:solidFill>
                  <a:srgbClr val="212544"/>
                </a:solidFill>
                <a:effectLst/>
                <a:latin typeface="__Montserrat_4bc053"/>
              </a:rPr>
              <a:t>They are our sisters and brothers.</a:t>
            </a:r>
          </a:p>
          <a:p>
            <a:pPr algn="l">
              <a:buNone/>
            </a:pPr>
            <a:r>
              <a:rPr lang="en-GB" sz="2800" b="0" i="0" dirty="0">
                <a:solidFill>
                  <a:srgbClr val="212544"/>
                </a:solidFill>
                <a:effectLst/>
                <a:latin typeface="__Montserrat_4bc053"/>
              </a:rPr>
              <a:t>Inspire us to show our love and a true welcome.</a:t>
            </a:r>
          </a:p>
          <a:p>
            <a:pPr algn="l">
              <a:buNone/>
            </a:pPr>
            <a:r>
              <a:rPr lang="en-GB" sz="2800" b="0" i="0" dirty="0">
                <a:solidFill>
                  <a:srgbClr val="212544"/>
                </a:solidFill>
                <a:effectLst/>
                <a:latin typeface="__Montserrat_4bc053"/>
              </a:rPr>
              <a:t>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EDAF8E-FEB2-3060-9D2B-9A784C2F10E8}"/>
              </a:ext>
            </a:extLst>
          </p:cNvPr>
          <p:cNvSpPr txBox="1"/>
          <p:nvPr/>
        </p:nvSpPr>
        <p:spPr>
          <a:xfrm>
            <a:off x="3654083" y="5224362"/>
            <a:ext cx="6098344" cy="646331"/>
          </a:xfrm>
          <a:prstGeom prst="rect">
            <a:avLst/>
          </a:prstGeom>
          <a:noFill/>
        </p:spPr>
        <p:txBody>
          <a:bodyPr wrap="square">
            <a:spAutoFit/>
          </a:bodyPr>
          <a:lstStyle/>
          <a:p>
            <a:r>
              <a:rPr lang="en-GB" dirty="0">
                <a:hlinkClick r:id="rId2"/>
              </a:rPr>
              <a:t>Ahmad's Story</a:t>
            </a:r>
            <a:endParaRPr lang="en-GB" dirty="0"/>
          </a:p>
          <a:p>
            <a:endParaRPr lang="en-GB" dirty="0"/>
          </a:p>
        </p:txBody>
      </p:sp>
      <p:pic>
        <p:nvPicPr>
          <p:cNvPr id="7" name="Picture 6">
            <a:extLst>
              <a:ext uri="{FF2B5EF4-FFF2-40B4-BE49-F238E27FC236}">
                <a16:creationId xmlns:a16="http://schemas.microsoft.com/office/drawing/2014/main" id="{C3259E3A-2353-29EA-AC11-58A1F1498844}"/>
              </a:ext>
            </a:extLst>
          </p:cNvPr>
          <p:cNvPicPr>
            <a:picLocks noChangeAspect="1"/>
          </p:cNvPicPr>
          <p:nvPr/>
        </p:nvPicPr>
        <p:blipFill>
          <a:blip r:embed="rId3"/>
          <a:stretch>
            <a:fillRect/>
          </a:stretch>
        </p:blipFill>
        <p:spPr>
          <a:xfrm>
            <a:off x="2683891" y="987307"/>
            <a:ext cx="7068536" cy="3477110"/>
          </a:xfrm>
          <a:prstGeom prst="rect">
            <a:avLst/>
          </a:prstGeom>
        </p:spPr>
      </p:pic>
    </p:spTree>
    <p:extLst>
      <p:ext uri="{BB962C8B-B14F-4D97-AF65-F5344CB8AC3E}">
        <p14:creationId xmlns:p14="http://schemas.microsoft.com/office/powerpoint/2010/main" val="1714378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3966F4-D3CD-0546-C1ED-13F66543DE2A}"/>
              </a:ext>
            </a:extLst>
          </p:cNvPr>
          <p:cNvSpPr txBox="1"/>
          <p:nvPr/>
        </p:nvSpPr>
        <p:spPr>
          <a:xfrm>
            <a:off x="2508738" y="920621"/>
            <a:ext cx="7174523" cy="5016758"/>
          </a:xfrm>
          <a:prstGeom prst="rect">
            <a:avLst/>
          </a:prstGeom>
          <a:noFill/>
        </p:spPr>
        <p:txBody>
          <a:bodyPr wrap="square">
            <a:spAutoFit/>
          </a:bodyPr>
          <a:lstStyle/>
          <a:p>
            <a:r>
              <a:rPr lang="en-GB" sz="3200" b="0" i="0" dirty="0">
                <a:solidFill>
                  <a:srgbClr val="000000"/>
                </a:solidFill>
                <a:effectLst/>
                <a:latin typeface="Maiandra GD" panose="020E0502030308020204" pitchFamily="34" charset="0"/>
              </a:rPr>
              <a:t>Do not </a:t>
            </a:r>
            <a:r>
              <a:rPr lang="en-GB" sz="3200" dirty="0">
                <a:solidFill>
                  <a:srgbClr val="000000"/>
                </a:solidFill>
                <a:latin typeface="Maiandra GD" panose="020E0502030308020204" pitchFamily="34" charset="0"/>
              </a:rPr>
              <a:t>be unkind to any</a:t>
            </a:r>
            <a:r>
              <a:rPr lang="en-GB" sz="3200" b="0" i="0" dirty="0">
                <a:solidFill>
                  <a:srgbClr val="000000"/>
                </a:solidFill>
                <a:effectLst/>
                <a:latin typeface="Maiandra GD" panose="020E0502030308020204" pitchFamily="34" charset="0"/>
              </a:rPr>
              <a:t> foreign people who come to live in your land. Instead, treat them as well as you treat your own people and love them as much as you love yourself. Remember, you were once foreigners in the land of Egypt. </a:t>
            </a:r>
          </a:p>
          <a:p>
            <a:r>
              <a:rPr lang="en-GB" sz="3200" b="0" i="0" dirty="0">
                <a:solidFill>
                  <a:srgbClr val="000000"/>
                </a:solidFill>
                <a:effectLst/>
                <a:latin typeface="Maiandra GD" panose="020E0502030308020204" pitchFamily="34" charset="0"/>
              </a:rPr>
              <a:t>I am the </a:t>
            </a:r>
            <a:r>
              <a:rPr lang="en-GB" sz="3200" b="0" i="0" cap="small" dirty="0">
                <a:solidFill>
                  <a:srgbClr val="000000"/>
                </a:solidFill>
                <a:effectLst/>
                <a:latin typeface="Maiandra GD" panose="020E0502030308020204" pitchFamily="34" charset="0"/>
              </a:rPr>
              <a:t>Lord</a:t>
            </a:r>
            <a:r>
              <a:rPr lang="en-GB" sz="3200" b="0" i="0" dirty="0">
                <a:solidFill>
                  <a:srgbClr val="000000"/>
                </a:solidFill>
                <a:effectLst/>
                <a:latin typeface="Maiandra GD" panose="020E0502030308020204" pitchFamily="34" charset="0"/>
              </a:rPr>
              <a:t> your God.</a:t>
            </a:r>
          </a:p>
          <a:p>
            <a:endParaRPr lang="en-GB" sz="3200" b="0" i="0" dirty="0">
              <a:solidFill>
                <a:srgbClr val="000000"/>
              </a:solidFill>
              <a:effectLst/>
              <a:latin typeface="Maiandra GD" panose="020E0502030308020204" pitchFamily="34" charset="0"/>
            </a:endParaRPr>
          </a:p>
          <a:p>
            <a:r>
              <a:rPr lang="en-GB" sz="3200" i="1" dirty="0">
                <a:latin typeface="Maiandra GD" panose="020E0502030308020204" pitchFamily="34" charset="0"/>
              </a:rPr>
              <a:t>The Book of Leviticus 19:33-34</a:t>
            </a:r>
          </a:p>
        </p:txBody>
      </p:sp>
    </p:spTree>
    <p:extLst>
      <p:ext uri="{BB962C8B-B14F-4D97-AF65-F5344CB8AC3E}">
        <p14:creationId xmlns:p14="http://schemas.microsoft.com/office/powerpoint/2010/main" val="1953140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1A32DF-385C-A056-41CF-8F8B8887EED6}"/>
              </a:ext>
            </a:extLst>
          </p:cNvPr>
          <p:cNvPicPr>
            <a:picLocks noChangeAspect="1"/>
          </p:cNvPicPr>
          <p:nvPr/>
        </p:nvPicPr>
        <p:blipFill>
          <a:blip r:embed="rId2"/>
          <a:stretch>
            <a:fillRect/>
          </a:stretch>
        </p:blipFill>
        <p:spPr>
          <a:xfrm>
            <a:off x="1953987" y="743099"/>
            <a:ext cx="9004745" cy="4448272"/>
          </a:xfrm>
          <a:prstGeom prst="rect">
            <a:avLst/>
          </a:prstGeom>
        </p:spPr>
      </p:pic>
    </p:spTree>
    <p:extLst>
      <p:ext uri="{BB962C8B-B14F-4D97-AF65-F5344CB8AC3E}">
        <p14:creationId xmlns:p14="http://schemas.microsoft.com/office/powerpoint/2010/main" val="23645828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EB5C68A-61BB-4D40-9696-28D5C32EE239}" vid="{6709E68C-0A3E-AB4D-BC45-2D9D20EC00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039752084F974F8A936374EF80F060" ma:contentTypeVersion="15" ma:contentTypeDescription="Create a new document." ma:contentTypeScope="" ma:versionID="8b3dcbd50e312aaa6dbe14a2ac7ac714">
  <xsd:schema xmlns:xsd="http://www.w3.org/2001/XMLSchema" xmlns:xs="http://www.w3.org/2001/XMLSchema" xmlns:p="http://schemas.microsoft.com/office/2006/metadata/properties" xmlns:ns2="2f116d5b-396f-4e4a-83ba-9442a2ac4a70" xmlns:ns3="ac15c9f3-89de-41f0-808e-0d6a6779343a" targetNamespace="http://schemas.microsoft.com/office/2006/metadata/properties" ma:root="true" ma:fieldsID="fe504a614335da41c454dfa96277e792" ns2:_="" ns3:_="">
    <xsd:import namespace="2f116d5b-396f-4e4a-83ba-9442a2ac4a70"/>
    <xsd:import namespace="ac15c9f3-89de-41f0-808e-0d6a6779343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16d5b-396f-4e4a-83ba-9442a2ac4a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06aabbe-596b-4e13-ae27-cd64ca0bc19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15c9f3-89de-41f0-808e-0d6a6779343a"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e0d2ad1-54e3-4a9c-a987-51603e5c7a31}" ma:internalName="TaxCatchAll" ma:showField="CatchAllData" ma:web="ac15c9f3-89de-41f0-808e-0d6a6779343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c15c9f3-89de-41f0-808e-0d6a6779343a" xsi:nil="true"/>
    <lcf76f155ced4ddcb4097134ff3c332f xmlns="2f116d5b-396f-4e4a-83ba-9442a2ac4a70">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E09517-D29D-4F01-A7CC-55B341FCC7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116d5b-396f-4e4a-83ba-9442a2ac4a70"/>
    <ds:schemaRef ds:uri="ac15c9f3-89de-41f0-808e-0d6a677934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F858D1-C658-48CC-92D8-005B420633D0}">
  <ds:schemaRefs>
    <ds:schemaRef ds:uri="http://schemas.microsoft.com/office/2006/metadata/properties"/>
    <ds:schemaRef ds:uri="http://schemas.microsoft.com/office/infopath/2007/PartnerControls"/>
    <ds:schemaRef ds:uri="ac15c9f3-89de-41f0-808e-0d6a6779343a"/>
    <ds:schemaRef ds:uri="2f116d5b-396f-4e4a-83ba-9442a2ac4a70"/>
  </ds:schemaRefs>
</ds:datastoreItem>
</file>

<file path=customXml/itemProps3.xml><?xml version="1.0" encoding="utf-8"?>
<ds:datastoreItem xmlns:ds="http://schemas.openxmlformats.org/officeDocument/2006/customXml" ds:itemID="{E494728A-6DE1-4F13-BCC3-0D51E75F16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1073</TotalTime>
  <Words>480</Words>
  <Application>Microsoft Office PowerPoint</Application>
  <PresentationFormat>Widescreen</PresentationFormat>
  <Paragraphs>31</Paragraphs>
  <Slides>10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__Montserrat_4bc053</vt:lpstr>
      <vt:lpstr>Arial</vt:lpstr>
      <vt:lpstr>Calibri</vt:lpstr>
      <vt:lpstr>Calibri Light</vt:lpstr>
      <vt:lpstr>Maiandra GD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of England  Schools Leadership Induction 28th September 2022</dc:title>
  <dc:creator>Richard Wharton</dc:creator>
  <cp:lastModifiedBy>Jane Kelly</cp:lastModifiedBy>
  <cp:revision>57</cp:revision>
  <dcterms:created xsi:type="dcterms:W3CDTF">2022-09-27T14:25:11Z</dcterms:created>
  <dcterms:modified xsi:type="dcterms:W3CDTF">2025-08-15T14:41:16Z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0x0101003C039752084F974F8A936374EF80F060</vt:lpwstr>
  </property>
  <property fmtid="{D5CDD505-2E9C-101B-9397-08002B2CF9AE}" pid="3" name="MediaServiceImageTags">
    <vt:lpwstr/>
  </property>
</Properties>
</file>